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notesSlides/notesSlide6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notesSlides/notesSlide7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notesSlides/notesSlide8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notesSlides/notesSlide9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46" r:id="rId2"/>
    <p:sldId id="352" r:id="rId3"/>
    <p:sldId id="347" r:id="rId4"/>
    <p:sldId id="348" r:id="rId5"/>
    <p:sldId id="349" r:id="rId6"/>
    <p:sldId id="350" r:id="rId7"/>
    <p:sldId id="351" r:id="rId8"/>
    <p:sldId id="354" r:id="rId9"/>
    <p:sldId id="355" r:id="rId1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B933"/>
    <a:srgbClr val="01FF98"/>
    <a:srgbClr val="FF6600"/>
    <a:srgbClr val="FF1D1D"/>
    <a:srgbClr val="FFAFAF"/>
    <a:srgbClr val="FF631D"/>
    <a:srgbClr val="54A335"/>
    <a:srgbClr val="78BC1F"/>
    <a:srgbClr val="001F5A"/>
    <a:srgbClr val="001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D6CC"/>
          </a:solidFill>
        </a:fill>
      </a:tcStyle>
    </a:wholeTbl>
    <a:band2H>
      <a:tcTxStyle/>
      <a:tcStyle>
        <a:tcBdr/>
        <a:fill>
          <a:solidFill>
            <a:srgbClr val="FCEC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D6CC"/>
          </a:solidFill>
        </a:fill>
      </a:tcStyle>
    </a:wholeTbl>
    <a:band2H>
      <a:tcTxStyle/>
      <a:tcStyle>
        <a:tcBdr/>
        <a:fill>
          <a:solidFill>
            <a:srgbClr val="FCEC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8CA"/>
          </a:solidFill>
        </a:fill>
      </a:tcStyle>
    </a:wholeTbl>
    <a:band2H>
      <a:tcTxStyle/>
      <a:tcStyle>
        <a:tcBdr/>
        <a:fill>
          <a:solidFill>
            <a:srgbClr val="FFF4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68" autoAdjust="0"/>
    <p:restoredTop sz="79352"/>
  </p:normalViewPr>
  <p:slideViewPr>
    <p:cSldViewPr snapToGrid="0" snapToObjects="1">
      <p:cViewPr varScale="1">
        <p:scale>
          <a:sx n="59" d="100"/>
          <a:sy n="59" d="100"/>
        </p:scale>
        <p:origin x="1470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Hoja_de_c_lculo_de_Microsoft_Excel1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Hoja_de_c_lculo_de_Microsoft_Excel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Hoja_de_c_lculo_de_Microsoft_Excel11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Hoja_de_c_lculo_de_Microsoft_Excel12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Hoja_de_c_lculo_de_Microsoft_Excel13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Hoja_de_c_lculo_de_Microsoft_Excel14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Hoja_de_c_lculo_de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Hoja_de_c_lculo_de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Hoja_de_c_lculo_de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Hoja_de_c_lculo_de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Hoja_de_c_lculo_de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Hoja_de_c_lculo_de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Hoja_de_c_lculo_de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Hoja_de_c_lculo_de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s-CL"/>
              <a:t>Ingresos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Graficos!$U$14:$U$18</c:f>
              <c:strCache>
                <c:ptCount val="5"/>
                <c:pt idx="0">
                  <c:v>Dafiti</c:v>
                </c:pt>
                <c:pt idx="1">
                  <c:v>Paris</c:v>
                </c:pt>
                <c:pt idx="2">
                  <c:v>Ripley</c:v>
                </c:pt>
                <c:pt idx="3">
                  <c:v>MercadoLibre</c:v>
                </c:pt>
                <c:pt idx="4">
                  <c:v>Linio</c:v>
                </c:pt>
              </c:strCache>
            </c:strRef>
          </c:cat>
          <c:val>
            <c:numRef>
              <c:f>Graficos!$W$14:$W$18</c:f>
              <c:numCache>
                <c:formatCode>_("$"* #,##0_);_("$"* \(#,##0\);_("$"* "-"_);_(@_)</c:formatCode>
                <c:ptCount val="5"/>
                <c:pt idx="0">
                  <c:v>41524746.82</c:v>
                </c:pt>
                <c:pt idx="1">
                  <c:v>12258457</c:v>
                </c:pt>
                <c:pt idx="2">
                  <c:v>10795555</c:v>
                </c:pt>
                <c:pt idx="3">
                  <c:v>5944312</c:v>
                </c:pt>
                <c:pt idx="4">
                  <c:v>1634410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/>
              <a:t>Pedidos Semanal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Graficos!$O$12</c:f>
              <c:strCache>
                <c:ptCount val="1"/>
                <c:pt idx="0">
                  <c:v>Total Pedidos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Graficos!$E$13:$E$18</c:f>
              <c:strCache>
                <c:ptCount val="6"/>
                <c:pt idx="0">
                  <c:v>07-13 Diciembre </c:v>
                </c:pt>
                <c:pt idx="1">
                  <c:v>14-20 Diciembre </c:v>
                </c:pt>
                <c:pt idx="2">
                  <c:v>21-27 Diciembre </c:v>
                </c:pt>
                <c:pt idx="3">
                  <c:v>28 Dic-03 Ene</c:v>
                </c:pt>
                <c:pt idx="4">
                  <c:v>04 -10 Enero</c:v>
                </c:pt>
                <c:pt idx="5">
                  <c:v>11-17 Enero</c:v>
                </c:pt>
              </c:strCache>
            </c:strRef>
          </c:cat>
          <c:val>
            <c:numRef>
              <c:f>Graficos!$O$13:$O$18</c:f>
              <c:numCache>
                <c:formatCode>General</c:formatCode>
                <c:ptCount val="6"/>
                <c:pt idx="0">
                  <c:v>130</c:v>
                </c:pt>
                <c:pt idx="1">
                  <c:v>154</c:v>
                </c:pt>
                <c:pt idx="2">
                  <c:v>66</c:v>
                </c:pt>
                <c:pt idx="3">
                  <c:v>66</c:v>
                </c:pt>
                <c:pt idx="4">
                  <c:v>122</c:v>
                </c:pt>
                <c:pt idx="5">
                  <c:v>133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52492000"/>
        <c:axId val="252503424"/>
      </c:barChart>
      <c:catAx>
        <c:axId val="252492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52503424"/>
        <c:crosses val="autoZero"/>
        <c:auto val="1"/>
        <c:lblAlgn val="ctr"/>
        <c:lblOffset val="100"/>
        <c:noMultiLvlLbl val="0"/>
      </c:catAx>
      <c:valAx>
        <c:axId val="252503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52492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/>
              <a:t>Venta Semanal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Graficos!$R$12</c:f>
              <c:strCache>
                <c:ptCount val="1"/>
                <c:pt idx="0">
                  <c:v>Total Venta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Graficos!$E$13:$E$18</c:f>
              <c:strCache>
                <c:ptCount val="6"/>
                <c:pt idx="0">
                  <c:v>07-13 Diciembre </c:v>
                </c:pt>
                <c:pt idx="1">
                  <c:v>14-20 Diciembre </c:v>
                </c:pt>
                <c:pt idx="2">
                  <c:v>21-27 Diciembre </c:v>
                </c:pt>
                <c:pt idx="3">
                  <c:v>28 Dic-03 Ene</c:v>
                </c:pt>
                <c:pt idx="4">
                  <c:v>04 -10 Enero</c:v>
                </c:pt>
                <c:pt idx="5">
                  <c:v>11-17 Enero</c:v>
                </c:pt>
              </c:strCache>
            </c:strRef>
          </c:cat>
          <c:val>
            <c:numRef>
              <c:f>Graficos!$R$13:$R$18</c:f>
              <c:numCache>
                <c:formatCode>_("$"* #,##0_);_("$"* \(#,##0\);_("$"* "-"_);_(@_)</c:formatCode>
                <c:ptCount val="6"/>
                <c:pt idx="0">
                  <c:v>1468365</c:v>
                </c:pt>
                <c:pt idx="1">
                  <c:v>2884335</c:v>
                </c:pt>
                <c:pt idx="2">
                  <c:v>2243145</c:v>
                </c:pt>
                <c:pt idx="3">
                  <c:v>1351430</c:v>
                </c:pt>
                <c:pt idx="4">
                  <c:v>2560140</c:v>
                </c:pt>
                <c:pt idx="5">
                  <c:v>2470570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52497984"/>
        <c:axId val="252494720"/>
      </c:barChart>
      <c:catAx>
        <c:axId val="252497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52494720"/>
        <c:crosses val="autoZero"/>
        <c:auto val="1"/>
        <c:lblAlgn val="ctr"/>
        <c:lblOffset val="100"/>
        <c:noMultiLvlLbl val="0"/>
      </c:catAx>
      <c:valAx>
        <c:axId val="252494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52497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/>
              <a:t>Pedidos Semanal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Graficos!$S$12</c:f>
              <c:strCache>
                <c:ptCount val="1"/>
                <c:pt idx="0">
                  <c:v>Total Pedidos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Graficos!$E$13:$E$18</c:f>
              <c:strCache>
                <c:ptCount val="6"/>
                <c:pt idx="0">
                  <c:v>07-13 Diciembre </c:v>
                </c:pt>
                <c:pt idx="1">
                  <c:v>14-20 Diciembre </c:v>
                </c:pt>
                <c:pt idx="2">
                  <c:v>21-27 Diciembre </c:v>
                </c:pt>
                <c:pt idx="3">
                  <c:v>28 Dic-03 Ene</c:v>
                </c:pt>
                <c:pt idx="4">
                  <c:v>04 -10 Enero</c:v>
                </c:pt>
                <c:pt idx="5">
                  <c:v>11-17 Enero</c:v>
                </c:pt>
              </c:strCache>
            </c:strRef>
          </c:cat>
          <c:val>
            <c:numRef>
              <c:f>Graficos!$S$13:$S$18</c:f>
              <c:numCache>
                <c:formatCode>General</c:formatCode>
                <c:ptCount val="6"/>
                <c:pt idx="0">
                  <c:v>48</c:v>
                </c:pt>
                <c:pt idx="1">
                  <c:v>87</c:v>
                </c:pt>
                <c:pt idx="2">
                  <c:v>61</c:v>
                </c:pt>
                <c:pt idx="3">
                  <c:v>40</c:v>
                </c:pt>
                <c:pt idx="4">
                  <c:v>62</c:v>
                </c:pt>
                <c:pt idx="5">
                  <c:v>64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52496352"/>
        <c:axId val="252499072"/>
      </c:barChart>
      <c:catAx>
        <c:axId val="252496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52499072"/>
        <c:crosses val="autoZero"/>
        <c:auto val="1"/>
        <c:lblAlgn val="ctr"/>
        <c:lblOffset val="100"/>
        <c:noMultiLvlLbl val="0"/>
      </c:catAx>
      <c:valAx>
        <c:axId val="252499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52496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/>
              <a:t>Ingresos</a:t>
            </a:r>
            <a:r>
              <a:rPr lang="es-CL" baseline="0"/>
              <a:t> / Pedidos</a:t>
            </a:r>
            <a:endParaRPr lang="es-CL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'falabella Sodimac'!$B$12</c:f>
              <c:strCache>
                <c:ptCount val="1"/>
                <c:pt idx="0">
                  <c:v>Suma de Valor Bruto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'falabella Sodimac'!$A$13:$A$17</c:f>
              <c:strCache>
                <c:ptCount val="5"/>
                <c:pt idx="0">
                  <c:v>Septiembre</c:v>
                </c:pt>
                <c:pt idx="1">
                  <c:v>Octubre</c:v>
                </c:pt>
                <c:pt idx="2">
                  <c:v>Noviembre</c:v>
                </c:pt>
                <c:pt idx="3">
                  <c:v>21-27 Diciembre </c:v>
                </c:pt>
                <c:pt idx="4">
                  <c:v>28 Dic 03 Enero</c:v>
                </c:pt>
              </c:strCache>
            </c:strRef>
          </c:cat>
          <c:val>
            <c:numRef>
              <c:f>'falabella Sodimac'!$B$13:$B$17</c:f>
              <c:numCache>
                <c:formatCode>_(* #,##0_);_(* \(#,##0\);_(* "-"_);_(@_)</c:formatCode>
                <c:ptCount val="5"/>
                <c:pt idx="0">
                  <c:v>16674921.409999976</c:v>
                </c:pt>
                <c:pt idx="1">
                  <c:v>13452249.089999963</c:v>
                </c:pt>
                <c:pt idx="2">
                  <c:v>23466316.860000104</c:v>
                </c:pt>
                <c:pt idx="3">
                  <c:v>1442488.2500000005</c:v>
                </c:pt>
                <c:pt idx="4">
                  <c:v>15743</c:v>
                </c:pt>
              </c:numCache>
            </c:numRef>
          </c:val>
        </c:ser>
        <c:ser>
          <c:idx val="1"/>
          <c:order val="1"/>
          <c:tx>
            <c:strRef>
              <c:f>'falabella Sodimac'!$C$12</c:f>
              <c:strCache>
                <c:ptCount val="1"/>
                <c:pt idx="0">
                  <c:v>Cantidades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'falabella Sodimac'!$A$13:$A$17</c:f>
              <c:strCache>
                <c:ptCount val="5"/>
                <c:pt idx="0">
                  <c:v>Septiembre</c:v>
                </c:pt>
                <c:pt idx="1">
                  <c:v>Octubre</c:v>
                </c:pt>
                <c:pt idx="2">
                  <c:v>Noviembre</c:v>
                </c:pt>
                <c:pt idx="3">
                  <c:v>21-27 Diciembre </c:v>
                </c:pt>
                <c:pt idx="4">
                  <c:v>28 Dic 03 Enero</c:v>
                </c:pt>
              </c:strCache>
            </c:strRef>
          </c:cat>
          <c:val>
            <c:numRef>
              <c:f>'falabella Sodimac'!$C$13:$C$17</c:f>
              <c:numCache>
                <c:formatCode>General</c:formatCode>
                <c:ptCount val="5"/>
                <c:pt idx="0">
                  <c:v>691</c:v>
                </c:pt>
                <c:pt idx="1">
                  <c:v>1039</c:v>
                </c:pt>
                <c:pt idx="2">
                  <c:v>1878</c:v>
                </c:pt>
                <c:pt idx="3">
                  <c:v>128</c:v>
                </c:pt>
                <c:pt idx="4">
                  <c:v>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63434608"/>
        <c:axId val="263434064"/>
      </c:barChart>
      <c:catAx>
        <c:axId val="263434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63434064"/>
        <c:crosses val="autoZero"/>
        <c:auto val="1"/>
        <c:lblAlgn val="ctr"/>
        <c:lblOffset val="100"/>
        <c:noMultiLvlLbl val="0"/>
      </c:catAx>
      <c:valAx>
        <c:axId val="263434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63434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/>
              <a:t>Ingresos / Pedidos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>
        <c:manualLayout>
          <c:layoutTarget val="inner"/>
          <c:xMode val="edge"/>
          <c:yMode val="edge"/>
          <c:x val="0.19705336832895889"/>
          <c:y val="0.25504629629629627"/>
          <c:w val="0.80294663167104108"/>
          <c:h val="0.614984324876057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'falabella Sodimac'!$G$12</c:f>
              <c:strCache>
                <c:ptCount val="1"/>
                <c:pt idx="0">
                  <c:v>Suma de Valor Bruto</c:v>
                </c:pt>
              </c:strCache>
            </c:strRef>
          </c:tx>
          <c:spPr>
            <a:solidFill>
              <a:srgbClr val="FF5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'falabella Sodimac'!$F$13:$F$17</c:f>
              <c:strCache>
                <c:ptCount val="5"/>
                <c:pt idx="0">
                  <c:v>Agosto</c:v>
                </c:pt>
                <c:pt idx="1">
                  <c:v>Septiembre</c:v>
                </c:pt>
                <c:pt idx="2">
                  <c:v>Octubre</c:v>
                </c:pt>
                <c:pt idx="3">
                  <c:v>Noviembre</c:v>
                </c:pt>
                <c:pt idx="4">
                  <c:v>28 Dic 03 Enero</c:v>
                </c:pt>
              </c:strCache>
            </c:strRef>
          </c:cat>
          <c:val>
            <c:numRef>
              <c:f>'falabella Sodimac'!$G$13:$G$17</c:f>
              <c:numCache>
                <c:formatCode>_(* #,##0_);_(* \(#,##0\);_(* "-"_);_(@_)</c:formatCode>
                <c:ptCount val="5"/>
                <c:pt idx="0">
                  <c:v>13166188.559999965</c:v>
                </c:pt>
                <c:pt idx="1">
                  <c:v>17199824.459999982</c:v>
                </c:pt>
                <c:pt idx="2">
                  <c:v>16179262.609999986</c:v>
                </c:pt>
                <c:pt idx="3">
                  <c:v>12880320.809999991</c:v>
                </c:pt>
                <c:pt idx="4">
                  <c:v>2422861.42</c:v>
                </c:pt>
              </c:numCache>
            </c:numRef>
          </c:val>
        </c:ser>
        <c:ser>
          <c:idx val="1"/>
          <c:order val="1"/>
          <c:tx>
            <c:strRef>
              <c:f>'falabella Sodimac'!$H$12</c:f>
              <c:strCache>
                <c:ptCount val="1"/>
                <c:pt idx="0">
                  <c:v>Cantidades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'falabella Sodimac'!$F$13:$F$17</c:f>
              <c:strCache>
                <c:ptCount val="5"/>
                <c:pt idx="0">
                  <c:v>Agosto</c:v>
                </c:pt>
                <c:pt idx="1">
                  <c:v>Septiembre</c:v>
                </c:pt>
                <c:pt idx="2">
                  <c:v>Octubre</c:v>
                </c:pt>
                <c:pt idx="3">
                  <c:v>Noviembre</c:v>
                </c:pt>
                <c:pt idx="4">
                  <c:v>28 Dic 03 Enero</c:v>
                </c:pt>
              </c:strCache>
            </c:strRef>
          </c:cat>
          <c:val>
            <c:numRef>
              <c:f>'falabella Sodimac'!$H$13:$H$17</c:f>
              <c:numCache>
                <c:formatCode>General</c:formatCode>
                <c:ptCount val="5"/>
                <c:pt idx="0">
                  <c:v>482</c:v>
                </c:pt>
                <c:pt idx="1">
                  <c:v>591</c:v>
                </c:pt>
                <c:pt idx="2">
                  <c:v>563</c:v>
                </c:pt>
                <c:pt idx="3">
                  <c:v>391</c:v>
                </c:pt>
                <c:pt idx="4">
                  <c:v>84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63432976"/>
        <c:axId val="263430800"/>
      </c:barChart>
      <c:catAx>
        <c:axId val="263432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63430800"/>
        <c:crosses val="autoZero"/>
        <c:auto val="1"/>
        <c:lblAlgn val="ctr"/>
        <c:lblOffset val="100"/>
        <c:noMultiLvlLbl val="0"/>
      </c:catAx>
      <c:valAx>
        <c:axId val="263430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63432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/>
              <a:t>Pedidos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Graficos!$U$14:$U$18</c:f>
              <c:strCache>
                <c:ptCount val="5"/>
                <c:pt idx="0">
                  <c:v>Dafiti</c:v>
                </c:pt>
                <c:pt idx="1">
                  <c:v>Paris</c:v>
                </c:pt>
                <c:pt idx="2">
                  <c:v>Ripley</c:v>
                </c:pt>
                <c:pt idx="3">
                  <c:v>MercadoLibre</c:v>
                </c:pt>
                <c:pt idx="4">
                  <c:v>Linio</c:v>
                </c:pt>
              </c:strCache>
            </c:strRef>
          </c:cat>
          <c:val>
            <c:numRef>
              <c:f>Graficos!$V$14:$V$18</c:f>
              <c:numCache>
                <c:formatCode>General</c:formatCode>
                <c:ptCount val="5"/>
                <c:pt idx="0">
                  <c:v>1456</c:v>
                </c:pt>
                <c:pt idx="1">
                  <c:v>545</c:v>
                </c:pt>
                <c:pt idx="2">
                  <c:v>320</c:v>
                </c:pt>
                <c:pt idx="3">
                  <c:v>141</c:v>
                </c:pt>
                <c:pt idx="4">
                  <c:v>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Venta Semanal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Graficos!$B$12</c:f>
              <c:strCache>
                <c:ptCount val="1"/>
                <c:pt idx="0">
                  <c:v>Total Venta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Graficos!$A$13:$A$18</c:f>
              <c:strCache>
                <c:ptCount val="6"/>
                <c:pt idx="0">
                  <c:v>07-13 Diciembre </c:v>
                </c:pt>
                <c:pt idx="1">
                  <c:v>14-20 Diciembre </c:v>
                </c:pt>
                <c:pt idx="2">
                  <c:v>21-27 Diciembre </c:v>
                </c:pt>
                <c:pt idx="3">
                  <c:v>28 Dic-03 Ene</c:v>
                </c:pt>
                <c:pt idx="4">
                  <c:v>04 -10 Enero</c:v>
                </c:pt>
                <c:pt idx="5">
                  <c:v>11-17 Enero</c:v>
                </c:pt>
              </c:strCache>
            </c:strRef>
          </c:cat>
          <c:val>
            <c:numRef>
              <c:f>Graficos!$B$13:$B$18</c:f>
              <c:numCache>
                <c:formatCode>_("$"* #,##0_);_("$"* \(#,##0\);_("$"* "-"_);_(@_)</c:formatCode>
                <c:ptCount val="6"/>
                <c:pt idx="0">
                  <c:v>8835460</c:v>
                </c:pt>
                <c:pt idx="1">
                  <c:v>8618838</c:v>
                </c:pt>
                <c:pt idx="2">
                  <c:v>5892874.8200000003</c:v>
                </c:pt>
                <c:pt idx="3">
                  <c:v>6868470</c:v>
                </c:pt>
                <c:pt idx="4">
                  <c:v>9529159.9700000007</c:v>
                </c:pt>
                <c:pt idx="5">
                  <c:v>10718700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2313232"/>
        <c:axId val="172304528"/>
      </c:barChart>
      <c:catAx>
        <c:axId val="172313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72304528"/>
        <c:crosses val="autoZero"/>
        <c:auto val="1"/>
        <c:lblAlgn val="ctr"/>
        <c:lblOffset val="100"/>
        <c:noMultiLvlLbl val="0"/>
      </c:catAx>
      <c:valAx>
        <c:axId val="172304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72313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Pedidos Semanal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Graficos!$C$12</c:f>
              <c:strCache>
                <c:ptCount val="1"/>
                <c:pt idx="0">
                  <c:v>Total Pedidos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Graficos!$A$13:$A$18</c:f>
              <c:strCache>
                <c:ptCount val="6"/>
                <c:pt idx="0">
                  <c:v>07-13 Diciembre </c:v>
                </c:pt>
                <c:pt idx="1">
                  <c:v>14-20 Diciembre </c:v>
                </c:pt>
                <c:pt idx="2">
                  <c:v>21-27 Diciembre </c:v>
                </c:pt>
                <c:pt idx="3">
                  <c:v>28 Dic-03 Ene</c:v>
                </c:pt>
                <c:pt idx="4">
                  <c:v>04 -10 Enero</c:v>
                </c:pt>
                <c:pt idx="5">
                  <c:v>11-17 Enero</c:v>
                </c:pt>
              </c:strCache>
            </c:strRef>
          </c:cat>
          <c:val>
            <c:numRef>
              <c:f>Graficos!$C$13:$C$18</c:f>
              <c:numCache>
                <c:formatCode>General</c:formatCode>
                <c:ptCount val="6"/>
                <c:pt idx="0">
                  <c:v>335</c:v>
                </c:pt>
                <c:pt idx="1">
                  <c:v>311</c:v>
                </c:pt>
                <c:pt idx="2">
                  <c:v>204</c:v>
                </c:pt>
                <c:pt idx="3">
                  <c:v>213</c:v>
                </c:pt>
                <c:pt idx="4">
                  <c:v>268</c:v>
                </c:pt>
                <c:pt idx="5">
                  <c:v>296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2314864"/>
        <c:axId val="172309968"/>
      </c:barChart>
      <c:catAx>
        <c:axId val="17231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72309968"/>
        <c:crosses val="autoZero"/>
        <c:auto val="1"/>
        <c:lblAlgn val="ctr"/>
        <c:lblOffset val="100"/>
        <c:noMultiLvlLbl val="0"/>
      </c:catAx>
      <c:valAx>
        <c:axId val="172309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72314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/>
              <a:t>Venta Semanal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Graficos!$F$12</c:f>
              <c:strCache>
                <c:ptCount val="1"/>
                <c:pt idx="0">
                  <c:v>Total Venta</c:v>
                </c:pt>
              </c:strCache>
            </c:strRef>
          </c:tx>
          <c:spPr>
            <a:solidFill>
              <a:srgbClr val="FC4D3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Graficos!$E$13:$E$18</c:f>
              <c:strCache>
                <c:ptCount val="6"/>
                <c:pt idx="0">
                  <c:v>07-13 Diciembre </c:v>
                </c:pt>
                <c:pt idx="1">
                  <c:v>14-20 Diciembre </c:v>
                </c:pt>
                <c:pt idx="2">
                  <c:v>21-27 Diciembre </c:v>
                </c:pt>
                <c:pt idx="3">
                  <c:v>28 Dic-03 Ene</c:v>
                </c:pt>
                <c:pt idx="4">
                  <c:v>04 -10 Enero</c:v>
                </c:pt>
                <c:pt idx="5">
                  <c:v>11-17 Enero</c:v>
                </c:pt>
              </c:strCache>
            </c:strRef>
          </c:cat>
          <c:val>
            <c:numRef>
              <c:f>Graficos!$F$13:$F$18</c:f>
              <c:numCache>
                <c:formatCode>_("$"* #,##0_);_("$"* \(#,##0\);_("$"* "-"_);_(@_)</c:formatCode>
                <c:ptCount val="6"/>
                <c:pt idx="0">
                  <c:v>370190</c:v>
                </c:pt>
                <c:pt idx="1">
                  <c:v>372150</c:v>
                </c:pt>
                <c:pt idx="2">
                  <c:v>98050</c:v>
                </c:pt>
                <c:pt idx="3">
                  <c:v>405810</c:v>
                </c:pt>
                <c:pt idx="4">
                  <c:v>477110</c:v>
                </c:pt>
                <c:pt idx="5">
                  <c:v>224310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8946752"/>
        <c:axId val="168948928"/>
      </c:barChart>
      <c:catAx>
        <c:axId val="168946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68948928"/>
        <c:crosses val="autoZero"/>
        <c:auto val="1"/>
        <c:lblAlgn val="ctr"/>
        <c:lblOffset val="100"/>
        <c:noMultiLvlLbl val="0"/>
      </c:catAx>
      <c:valAx>
        <c:axId val="168948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6894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/>
              <a:t>Pedidos Semanal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Graficos!$G$12</c:f>
              <c:strCache>
                <c:ptCount val="1"/>
                <c:pt idx="0">
                  <c:v>Total Pedidos</c:v>
                </c:pt>
              </c:strCache>
            </c:strRef>
          </c:tx>
          <c:spPr>
            <a:solidFill>
              <a:srgbClr val="FC4D3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Graficos!$E$13:$E$18</c:f>
              <c:strCache>
                <c:ptCount val="6"/>
                <c:pt idx="0">
                  <c:v>07-13 Diciembre </c:v>
                </c:pt>
                <c:pt idx="1">
                  <c:v>14-20 Diciembre </c:v>
                </c:pt>
                <c:pt idx="2">
                  <c:v>21-27 Diciembre </c:v>
                </c:pt>
                <c:pt idx="3">
                  <c:v>28 Dic-03 Ene</c:v>
                </c:pt>
                <c:pt idx="4">
                  <c:v>04 -10 Enero</c:v>
                </c:pt>
                <c:pt idx="5">
                  <c:v>11-17 Enero</c:v>
                </c:pt>
              </c:strCache>
            </c:strRef>
          </c:cat>
          <c:val>
            <c:numRef>
              <c:f>Graficos!$G$13:$G$18</c:f>
              <c:numCache>
                <c:formatCode>General</c:formatCode>
                <c:ptCount val="6"/>
                <c:pt idx="0">
                  <c:v>10</c:v>
                </c:pt>
                <c:pt idx="1">
                  <c:v>13</c:v>
                </c:pt>
                <c:pt idx="2">
                  <c:v>5</c:v>
                </c:pt>
                <c:pt idx="3">
                  <c:v>9</c:v>
                </c:pt>
                <c:pt idx="4">
                  <c:v>17</c:v>
                </c:pt>
                <c:pt idx="5">
                  <c:v>10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8952736"/>
        <c:axId val="168940768"/>
      </c:barChart>
      <c:catAx>
        <c:axId val="168952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68940768"/>
        <c:crosses val="autoZero"/>
        <c:auto val="1"/>
        <c:lblAlgn val="ctr"/>
        <c:lblOffset val="100"/>
        <c:noMultiLvlLbl val="0"/>
      </c:catAx>
      <c:valAx>
        <c:axId val="168940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68952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/>
              <a:t>Venta Semanal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>
        <c:manualLayout>
          <c:layoutTarget val="inner"/>
          <c:xMode val="edge"/>
          <c:yMode val="edge"/>
          <c:x val="0.16649781277340334"/>
          <c:y val="0.18560185185185185"/>
          <c:w val="0.80294663167104108"/>
          <c:h val="0.670030985710119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Graficos!$J$12</c:f>
              <c:strCache>
                <c:ptCount val="1"/>
                <c:pt idx="0">
                  <c:v>Total Venta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Graficos!$E$13:$E$18</c:f>
              <c:strCache>
                <c:ptCount val="6"/>
                <c:pt idx="0">
                  <c:v>07-13 Diciembre </c:v>
                </c:pt>
                <c:pt idx="1">
                  <c:v>14-20 Diciembre </c:v>
                </c:pt>
                <c:pt idx="2">
                  <c:v>21-27 Diciembre </c:v>
                </c:pt>
                <c:pt idx="3">
                  <c:v>28 Dic-03 Ene</c:v>
                </c:pt>
                <c:pt idx="4">
                  <c:v>04 -10 Enero</c:v>
                </c:pt>
                <c:pt idx="5">
                  <c:v>11-17 Enero</c:v>
                </c:pt>
              </c:strCache>
            </c:strRef>
          </c:cat>
          <c:val>
            <c:numRef>
              <c:f>Graficos!$J$13:$J$18</c:f>
              <c:numCache>
                <c:formatCode>_("$"* #,##0_);_("$"* \(#,##0\);_("$"* "-"_);_(@_)</c:formatCode>
                <c:ptCount val="6"/>
                <c:pt idx="0">
                  <c:v>1382170</c:v>
                </c:pt>
                <c:pt idx="1">
                  <c:v>1570460</c:v>
                </c:pt>
                <c:pt idx="2">
                  <c:v>849460</c:v>
                </c:pt>
                <c:pt idx="3">
                  <c:v>633220</c:v>
                </c:pt>
                <c:pt idx="4">
                  <c:v>1967722</c:v>
                </c:pt>
                <c:pt idx="5">
                  <c:v>1263445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52502336"/>
        <c:axId val="252495808"/>
      </c:barChart>
      <c:catAx>
        <c:axId val="252502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52495808"/>
        <c:crosses val="autoZero"/>
        <c:auto val="1"/>
        <c:lblAlgn val="ctr"/>
        <c:lblOffset val="100"/>
        <c:noMultiLvlLbl val="0"/>
      </c:catAx>
      <c:valAx>
        <c:axId val="252495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52502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/>
              <a:t>Pedidos Semanal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Graficos!$K$12</c:f>
              <c:strCache>
                <c:ptCount val="1"/>
                <c:pt idx="0">
                  <c:v>Total Pedidos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Graficos!$E$13:$E$18</c:f>
              <c:strCache>
                <c:ptCount val="6"/>
                <c:pt idx="0">
                  <c:v>07-13 Diciembre </c:v>
                </c:pt>
                <c:pt idx="1">
                  <c:v>14-20 Diciembre </c:v>
                </c:pt>
                <c:pt idx="2">
                  <c:v>21-27 Diciembre </c:v>
                </c:pt>
                <c:pt idx="3">
                  <c:v>28 Dic-03 Ene</c:v>
                </c:pt>
                <c:pt idx="4">
                  <c:v>04 -10 Enero</c:v>
                </c:pt>
                <c:pt idx="5">
                  <c:v>11-17 Enero</c:v>
                </c:pt>
              </c:strCache>
            </c:strRef>
          </c:cat>
          <c:val>
            <c:numRef>
              <c:f>Graficos!$K$13:$K$18</c:f>
              <c:numCache>
                <c:formatCode>General</c:formatCode>
                <c:ptCount val="6"/>
                <c:pt idx="0">
                  <c:v>32</c:v>
                </c:pt>
                <c:pt idx="1">
                  <c:v>35</c:v>
                </c:pt>
                <c:pt idx="2">
                  <c:v>19</c:v>
                </c:pt>
                <c:pt idx="3">
                  <c:v>20</c:v>
                </c:pt>
                <c:pt idx="4">
                  <c:v>43</c:v>
                </c:pt>
                <c:pt idx="5">
                  <c:v>30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52489824"/>
        <c:axId val="252491456"/>
      </c:barChart>
      <c:catAx>
        <c:axId val="252489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52491456"/>
        <c:crosses val="autoZero"/>
        <c:auto val="1"/>
        <c:lblAlgn val="ctr"/>
        <c:lblOffset val="100"/>
        <c:noMultiLvlLbl val="0"/>
      </c:catAx>
      <c:valAx>
        <c:axId val="252491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52489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/>
              <a:t>Venta Semanal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Graficos!$N$12</c:f>
              <c:strCache>
                <c:ptCount val="1"/>
                <c:pt idx="0">
                  <c:v>Total Venta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Graficos!$E$13:$E$18</c:f>
              <c:strCache>
                <c:ptCount val="6"/>
                <c:pt idx="0">
                  <c:v>07-13 Diciembre </c:v>
                </c:pt>
                <c:pt idx="1">
                  <c:v>14-20 Diciembre </c:v>
                </c:pt>
                <c:pt idx="2">
                  <c:v>21-27 Diciembre </c:v>
                </c:pt>
                <c:pt idx="3">
                  <c:v>28 Dic-03 Ene</c:v>
                </c:pt>
                <c:pt idx="4">
                  <c:v>04 -10 Enero</c:v>
                </c:pt>
                <c:pt idx="5">
                  <c:v>11-17 Enero</c:v>
                </c:pt>
              </c:strCache>
            </c:strRef>
          </c:cat>
          <c:val>
            <c:numRef>
              <c:f>Graficos!$N$13:$N$18</c:f>
              <c:numCache>
                <c:formatCode>_("$"* #,##0_);_("$"* \(#,##0\);_("$"* "-"_);_(@_)</c:formatCode>
                <c:ptCount val="6"/>
                <c:pt idx="0">
                  <c:v>2804550</c:v>
                </c:pt>
                <c:pt idx="1">
                  <c:v>3333025</c:v>
                </c:pt>
                <c:pt idx="2">
                  <c:v>1728840</c:v>
                </c:pt>
                <c:pt idx="3">
                  <c:v>1670649</c:v>
                </c:pt>
                <c:pt idx="4">
                  <c:v>3215609</c:v>
                </c:pt>
                <c:pt idx="5">
                  <c:v>4608453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52501248"/>
        <c:axId val="252490912"/>
      </c:barChart>
      <c:catAx>
        <c:axId val="252501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52490912"/>
        <c:crosses val="autoZero"/>
        <c:auto val="1"/>
        <c:lblAlgn val="ctr"/>
        <c:lblOffset val="100"/>
        <c:noMultiLvlLbl val="0"/>
      </c:catAx>
      <c:valAx>
        <c:axId val="252490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52501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5356154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74542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45331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48662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70243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5654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32086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33715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73238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42529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DDF6B498-99A5-744C-8A25-A2D83524F4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434226"/>
            <a:ext cx="2781300" cy="431800"/>
          </a:xfrm>
          <a:prstGeom prst="rect">
            <a:avLst/>
          </a:prstGeom>
        </p:spPr>
      </p:pic>
      <p:sp>
        <p:nvSpPr>
          <p:cNvPr id="34" name="Picture Placeholder 4"/>
          <p:cNvSpPr>
            <a:spLocks noGrp="1"/>
          </p:cNvSpPr>
          <p:nvPr>
            <p:ph type="pic" sz="half" idx="13"/>
          </p:nvPr>
        </p:nvSpPr>
        <p:spPr>
          <a:xfrm>
            <a:off x="7522027" y="1117600"/>
            <a:ext cx="3784273" cy="57404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43769" y="6474131"/>
            <a:ext cx="334367" cy="332741"/>
          </a:xfrm>
          <a:prstGeom prst="rect">
            <a:avLst/>
          </a:prstGeom>
        </p:spPr>
        <p:txBody>
          <a:bodyPr anchor="t"/>
          <a:lstStyle>
            <a:lvl1pPr algn="ctr">
              <a:defRPr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C5DE4838-8C6D-DE44-968F-FCEAD80065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0700" y="6434226"/>
            <a:ext cx="2781300" cy="431800"/>
          </a:xfrm>
          <a:prstGeom prst="rect">
            <a:avLst/>
          </a:prstGeom>
        </p:spPr>
      </p:pic>
      <p:sp>
        <p:nvSpPr>
          <p:cNvPr id="61" name="Picture Placeholder 8"/>
          <p:cNvSpPr>
            <a:spLocks noGrp="1"/>
          </p:cNvSpPr>
          <p:nvPr>
            <p:ph type="pic" idx="13"/>
          </p:nvPr>
        </p:nvSpPr>
        <p:spPr>
          <a:xfrm flipH="1">
            <a:off x="0" y="0"/>
            <a:ext cx="9622143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684129" y="6474131"/>
            <a:ext cx="334367" cy="332741"/>
          </a:xfrm>
          <a:prstGeom prst="rect">
            <a:avLst/>
          </a:prstGeom>
        </p:spPr>
        <p:txBody>
          <a:bodyPr anchor="t"/>
          <a:lstStyle>
            <a:lvl1pPr algn="ctr">
              <a:defRPr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2DF5E5A8-F515-6D43-87B2-A788F4BCE9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426200"/>
            <a:ext cx="2781300" cy="431800"/>
          </a:xfrm>
          <a:prstGeom prst="rect">
            <a:avLst/>
          </a:prstGeom>
        </p:spPr>
      </p:pic>
      <p:sp>
        <p:nvSpPr>
          <p:cNvPr id="70" name="Picture Placeholder 1"/>
          <p:cNvSpPr>
            <a:spLocks noGrp="1"/>
          </p:cNvSpPr>
          <p:nvPr>
            <p:ph type="pic" idx="13"/>
          </p:nvPr>
        </p:nvSpPr>
        <p:spPr>
          <a:xfrm>
            <a:off x="6452315" y="0"/>
            <a:ext cx="5739687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43769" y="6474131"/>
            <a:ext cx="334367" cy="332741"/>
          </a:xfrm>
          <a:prstGeom prst="rect">
            <a:avLst/>
          </a:prstGeom>
        </p:spPr>
        <p:txBody>
          <a:bodyPr anchor="t"/>
          <a:lstStyle>
            <a:lvl1pPr algn="ctr">
              <a:defRPr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0CA183DB-24C0-7A41-8147-B6B2BE9C0E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0700" y="6426200"/>
            <a:ext cx="2781300" cy="431800"/>
          </a:xfrm>
          <a:prstGeom prst="rect">
            <a:avLst/>
          </a:prstGeom>
        </p:spPr>
      </p:pic>
      <p:sp>
        <p:nvSpPr>
          <p:cNvPr id="79" name="Picture Placeholder 4"/>
          <p:cNvSpPr>
            <a:spLocks noGrp="1"/>
          </p:cNvSpPr>
          <p:nvPr>
            <p:ph type="pic" idx="13"/>
          </p:nvPr>
        </p:nvSpPr>
        <p:spPr>
          <a:xfrm>
            <a:off x="1551673" y="0"/>
            <a:ext cx="9853247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684129" y="6474131"/>
            <a:ext cx="334367" cy="332741"/>
          </a:xfrm>
          <a:prstGeom prst="rect">
            <a:avLst/>
          </a:prstGeom>
        </p:spPr>
        <p:txBody>
          <a:bodyPr anchor="t"/>
          <a:lstStyle>
            <a:lvl1pPr algn="ctr">
              <a:defRPr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2D65AA80-239C-D24E-8F93-6FC42BEAD3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0700" y="6426200"/>
            <a:ext cx="2781300" cy="431800"/>
          </a:xfrm>
          <a:prstGeom prst="rect">
            <a:avLst/>
          </a:prstGeom>
        </p:spPr>
      </p:pic>
      <p:sp>
        <p:nvSpPr>
          <p:cNvPr id="8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124717" y="1977790"/>
            <a:ext cx="3388066" cy="488021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9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8667329" y="-1"/>
            <a:ext cx="3388065" cy="488021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684129" y="6474131"/>
            <a:ext cx="334367" cy="332741"/>
          </a:xfrm>
          <a:prstGeom prst="rect">
            <a:avLst/>
          </a:prstGeom>
        </p:spPr>
        <p:txBody>
          <a:bodyPr anchor="t"/>
          <a:lstStyle>
            <a:lvl1pPr algn="ctr">
              <a:defRPr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icture Placeholder 2"/>
          <p:cNvSpPr>
            <a:spLocks noGrp="1"/>
          </p:cNvSpPr>
          <p:nvPr>
            <p:ph type="pic" idx="13"/>
          </p:nvPr>
        </p:nvSpPr>
        <p:spPr>
          <a:xfrm>
            <a:off x="5238750" y="0"/>
            <a:ext cx="695325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211927" y="-1"/>
            <a:ext cx="7820367" cy="391018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9" name="Picture Placeholder 4"/>
          <p:cNvSpPr>
            <a:spLocks noGrp="1"/>
          </p:cNvSpPr>
          <p:nvPr>
            <p:ph type="pic" sz="half" idx="14"/>
          </p:nvPr>
        </p:nvSpPr>
        <p:spPr>
          <a:xfrm>
            <a:off x="158" y="182899"/>
            <a:ext cx="3910185" cy="782036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EC7AE840-6E31-5242-B921-BE962FDAC3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0700" y="6474131"/>
            <a:ext cx="2781300" cy="431800"/>
          </a:xfrm>
          <a:prstGeom prst="rect">
            <a:avLst/>
          </a:prstGeom>
        </p:spPr>
      </p:pic>
      <p:sp>
        <p:nvSpPr>
          <p:cNvPr id="12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684129" y="6474131"/>
            <a:ext cx="334367" cy="332741"/>
          </a:xfrm>
          <a:prstGeom prst="rect">
            <a:avLst/>
          </a:prstGeom>
        </p:spPr>
        <p:txBody>
          <a:bodyPr anchor="t"/>
          <a:lstStyle>
            <a:lvl1pPr algn="ctr">
              <a:defRPr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1" r:id="rId8"/>
  </p:sldLayoutIdLst>
  <p:transition spd="slow">
    <p:wipe/>
  </p:transition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Freeform: Shape 24"/>
          <p:cNvSpPr/>
          <p:nvPr/>
        </p:nvSpPr>
        <p:spPr>
          <a:xfrm>
            <a:off x="5559061" y="5867400"/>
            <a:ext cx="3347641" cy="2385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904" y="0"/>
                </a:lnTo>
                <a:lnTo>
                  <a:pt x="21600" y="21600"/>
                </a:lnTo>
                <a:lnTo>
                  <a:pt x="12696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8" name="Freeform: Shape 25"/>
          <p:cNvSpPr/>
          <p:nvPr/>
        </p:nvSpPr>
        <p:spPr>
          <a:xfrm>
            <a:off x="1814137" y="92509"/>
            <a:ext cx="4811073" cy="3429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904" y="0"/>
                </a:lnTo>
                <a:lnTo>
                  <a:pt x="21600" y="21600"/>
                </a:lnTo>
                <a:lnTo>
                  <a:pt x="12696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9" name="Freeform: Shape 48"/>
          <p:cNvSpPr/>
          <p:nvPr/>
        </p:nvSpPr>
        <p:spPr>
          <a:xfrm>
            <a:off x="11038530" y="3429001"/>
            <a:ext cx="1153472" cy="13986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E6E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3" name="Freeform: Shape 70"/>
          <p:cNvSpPr/>
          <p:nvPr/>
        </p:nvSpPr>
        <p:spPr>
          <a:xfrm>
            <a:off x="-24506" y="5089015"/>
            <a:ext cx="1563309" cy="1895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1F5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Freeform: Shape 65"/>
          <p:cNvSpPr/>
          <p:nvPr/>
        </p:nvSpPr>
        <p:spPr>
          <a:xfrm>
            <a:off x="0" y="2064999"/>
            <a:ext cx="1124915" cy="1364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6" name="Freeform: Shape 60"/>
          <p:cNvSpPr/>
          <p:nvPr/>
        </p:nvSpPr>
        <p:spPr>
          <a:xfrm>
            <a:off x="-8512" y="-8892"/>
            <a:ext cx="1916624" cy="2114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47" y="0"/>
                </a:lnTo>
                <a:lnTo>
                  <a:pt x="21600" y="21600"/>
                </a:lnTo>
                <a:lnTo>
                  <a:pt x="7818" y="21600"/>
                </a:lnTo>
                <a:lnTo>
                  <a:pt x="0" y="1300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7" name="Freeform: Shape 51"/>
          <p:cNvSpPr/>
          <p:nvPr/>
        </p:nvSpPr>
        <p:spPr>
          <a:xfrm>
            <a:off x="10046968" y="6469227"/>
            <a:ext cx="2214181" cy="2420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3657" y="0"/>
                </a:lnTo>
                <a:lnTo>
                  <a:pt x="21600" y="8810"/>
                </a:lnTo>
                <a:lnTo>
                  <a:pt x="21600" y="21600"/>
                </a:lnTo>
                <a:lnTo>
                  <a:pt x="19475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1F5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9" name="Parallelogram 83"/>
          <p:cNvSpPr/>
          <p:nvPr/>
        </p:nvSpPr>
        <p:spPr>
          <a:xfrm flipH="1">
            <a:off x="1261060" y="3631800"/>
            <a:ext cx="1178608" cy="5137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7701" y="0"/>
                </a:lnTo>
                <a:lnTo>
                  <a:pt x="21600" y="0"/>
                </a:lnTo>
                <a:lnTo>
                  <a:pt x="13899" y="21600"/>
                </a:lnTo>
                <a:close/>
              </a:path>
            </a:pathLst>
          </a:custGeom>
          <a:solidFill>
            <a:srgbClr val="001F5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0" name="Parallelogram 84"/>
          <p:cNvSpPr/>
          <p:nvPr/>
        </p:nvSpPr>
        <p:spPr>
          <a:xfrm flipH="1">
            <a:off x="8760783" y="2749392"/>
            <a:ext cx="1178608" cy="5137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7701" y="0"/>
                </a:lnTo>
                <a:lnTo>
                  <a:pt x="21600" y="0"/>
                </a:lnTo>
                <a:lnTo>
                  <a:pt x="13899" y="21600"/>
                </a:lnTo>
                <a:close/>
              </a:path>
            </a:pathLst>
          </a:custGeom>
          <a:solidFill>
            <a:srgbClr val="001F5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009051"/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23034BE0-1ACE-5D41-A9A2-F23A5D2A3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7209" y="2703659"/>
            <a:ext cx="533400" cy="4705390"/>
          </a:xfrm>
          <a:prstGeom prst="rect">
            <a:avLst/>
          </a:prstGeom>
        </p:spPr>
      </p:pic>
      <p:sp>
        <p:nvSpPr>
          <p:cNvPr id="20" name="Freeform: Shape 77">
            <a:extLst>
              <a:ext uri="{FF2B5EF4-FFF2-40B4-BE49-F238E27FC236}">
                <a16:creationId xmlns="" xmlns:a16="http://schemas.microsoft.com/office/drawing/2014/main" id="{9468E746-6625-104F-B51C-0CB3609E9395}"/>
              </a:ext>
            </a:extLst>
          </p:cNvPr>
          <p:cNvSpPr/>
          <p:nvPr/>
        </p:nvSpPr>
        <p:spPr>
          <a:xfrm>
            <a:off x="-21172" y="4600518"/>
            <a:ext cx="2625633" cy="2278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6139" y="0"/>
                </a:lnTo>
                <a:lnTo>
                  <a:pt x="21600" y="21600"/>
                </a:lnTo>
                <a:lnTo>
                  <a:pt x="10758" y="21600"/>
                </a:lnTo>
                <a:lnTo>
                  <a:pt x="0" y="6570"/>
                </a:lnTo>
                <a:lnTo>
                  <a:pt x="0" y="0"/>
                </a:lnTo>
                <a:close/>
              </a:path>
            </a:pathLst>
          </a:custGeom>
          <a:solidFill>
            <a:srgbClr val="78BC1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Freeform: Shape 43">
            <a:extLst>
              <a:ext uri="{FF2B5EF4-FFF2-40B4-BE49-F238E27FC236}">
                <a16:creationId xmlns="" xmlns:a16="http://schemas.microsoft.com/office/drawing/2014/main" id="{FDF1B6CF-6E4B-2D49-B131-4ED2B1D71D86}"/>
              </a:ext>
            </a:extLst>
          </p:cNvPr>
          <p:cNvSpPr/>
          <p:nvPr/>
        </p:nvSpPr>
        <p:spPr>
          <a:xfrm>
            <a:off x="8804092" y="-42972"/>
            <a:ext cx="3326929" cy="2866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764" y="0"/>
                </a:lnTo>
                <a:lnTo>
                  <a:pt x="21600" y="15248"/>
                </a:lnTo>
                <a:lnTo>
                  <a:pt x="21600" y="21600"/>
                </a:lnTo>
                <a:lnTo>
                  <a:pt x="1535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8BC1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1" name="Freeform: Shape 40"/>
          <p:cNvSpPr/>
          <p:nvPr/>
        </p:nvSpPr>
        <p:spPr>
          <a:xfrm>
            <a:off x="9681063" y="-42972"/>
            <a:ext cx="2529506" cy="30671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457" y="0"/>
                </a:lnTo>
                <a:lnTo>
                  <a:pt x="21600" y="143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1F5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2" name="Imagen 21">
            <a:extLst>
              <a:ext uri="{FF2B5EF4-FFF2-40B4-BE49-F238E27FC236}">
                <a16:creationId xmlns="" xmlns:a16="http://schemas.microsoft.com/office/drawing/2014/main" id="{57268939-9A4B-2B47-AD34-18111D8C98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39" y="1788553"/>
            <a:ext cx="4458010" cy="960839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01" y="4145507"/>
            <a:ext cx="6302241" cy="107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2757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D5573C4-65E7-E64D-B251-6B8AE846B3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383" y="384312"/>
            <a:ext cx="1796305" cy="457260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16" name="Rectángulo 15">
            <a:extLst>
              <a:ext uri="{FF2B5EF4-FFF2-40B4-BE49-F238E27FC236}">
                <a16:creationId xmlns="" xmlns:a16="http://schemas.microsoft.com/office/drawing/2014/main" id="{BAB8478C-F992-6243-BCEF-28190DDF81D3}"/>
              </a:ext>
            </a:extLst>
          </p:cNvPr>
          <p:cNvSpPr/>
          <p:nvPr/>
        </p:nvSpPr>
        <p:spPr>
          <a:xfrm>
            <a:off x="4004422" y="369508"/>
            <a:ext cx="5218095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  <a:defRPr sz="4800">
                <a:solidFill>
                  <a:srgbClr val="E3AC33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es-ES" sz="3200" dirty="0">
                <a:solidFill>
                  <a:srgbClr val="001F5A"/>
                </a:solidFill>
              </a:rPr>
              <a:t>Acumulado </a:t>
            </a:r>
            <a:r>
              <a:rPr lang="es-ES" sz="3200" dirty="0" smtClean="0">
                <a:solidFill>
                  <a:srgbClr val="001F5A"/>
                </a:solidFill>
              </a:rPr>
              <a:t>Diciembre 2020</a:t>
            </a:r>
            <a:endParaRPr lang="es-ES" sz="3200" dirty="0">
              <a:solidFill>
                <a:srgbClr val="001F5A"/>
              </a:solidFill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88" y="182019"/>
            <a:ext cx="3691782" cy="631778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661858"/>
              </p:ext>
            </p:extLst>
          </p:nvPr>
        </p:nvGraphicFramePr>
        <p:xfrm>
          <a:off x="128187" y="1665517"/>
          <a:ext cx="6942083" cy="4131126"/>
        </p:xfrm>
        <a:graphic>
          <a:graphicData uri="http://schemas.openxmlformats.org/drawingml/2006/table">
            <a:tbl>
              <a:tblPr/>
              <a:tblGrid>
                <a:gridCol w="1145797"/>
                <a:gridCol w="1350834"/>
                <a:gridCol w="1676482"/>
                <a:gridCol w="1145797"/>
                <a:gridCol w="1623173"/>
              </a:tblGrid>
              <a:tr h="61817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Tienda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Pedidos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Ingresos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Neto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Ticket Promedio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8170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Dafiti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1456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41.524.747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$34.894.745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 28.520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8170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Paris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545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12.258.457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 $10.301.224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 22.493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8170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Ripley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320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10.795.555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9.071.895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 33.736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8170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MercadoLibre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141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  5.944.312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4.995.220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 42.158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8170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Linio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  1.634.410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1.373.454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 29.717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106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effectLst/>
                          <a:latin typeface="Arial" panose="020B0604020202020204" pitchFamily="34" charset="0"/>
                        </a:rPr>
                        <a:t>                2.517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effectLst/>
                          <a:latin typeface="Arial" panose="020B0604020202020204" pitchFamily="34" charset="0"/>
                        </a:rPr>
                        <a:t> $           72.157.481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effectLst/>
                          <a:latin typeface="Arial" panose="020B0604020202020204" pitchFamily="34" charset="0"/>
                        </a:rPr>
                        <a:t> $60.636.539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effectLst/>
                          <a:latin typeface="Arial" panose="020B0604020202020204" pitchFamily="34" charset="0"/>
                        </a:rPr>
                        <a:t> $            31.325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2889080"/>
              </p:ext>
            </p:extLst>
          </p:nvPr>
        </p:nvGraphicFramePr>
        <p:xfrm>
          <a:off x="6827383" y="987880"/>
          <a:ext cx="55911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4221715"/>
              </p:ext>
            </p:extLst>
          </p:nvPr>
        </p:nvGraphicFramePr>
        <p:xfrm>
          <a:off x="6827382" y="3912409"/>
          <a:ext cx="55911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2153135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D5573C4-65E7-E64D-B251-6B8AE846B3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383" y="384312"/>
            <a:ext cx="1796305" cy="457260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16" name="Rectángulo 15">
            <a:extLst>
              <a:ext uri="{FF2B5EF4-FFF2-40B4-BE49-F238E27FC236}">
                <a16:creationId xmlns="" xmlns:a16="http://schemas.microsoft.com/office/drawing/2014/main" id="{BAB8478C-F992-6243-BCEF-28190DDF81D3}"/>
              </a:ext>
            </a:extLst>
          </p:cNvPr>
          <p:cNvSpPr/>
          <p:nvPr/>
        </p:nvSpPr>
        <p:spPr>
          <a:xfrm>
            <a:off x="4243705" y="384312"/>
            <a:ext cx="3122971" cy="4442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  <a:defRPr sz="4800">
                <a:solidFill>
                  <a:srgbClr val="E3AC33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es-ES" sz="3200" dirty="0">
                <a:solidFill>
                  <a:srgbClr val="001F5A"/>
                </a:solidFill>
              </a:rPr>
              <a:t>Detalle semanal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4" y="213396"/>
            <a:ext cx="2514539" cy="923195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83358"/>
              </p:ext>
            </p:extLst>
          </p:nvPr>
        </p:nvGraphicFramePr>
        <p:xfrm>
          <a:off x="332719" y="1990723"/>
          <a:ext cx="4990395" cy="3250748"/>
        </p:xfrm>
        <a:graphic>
          <a:graphicData uri="http://schemas.openxmlformats.org/drawingml/2006/table">
            <a:tbl>
              <a:tblPr/>
              <a:tblGrid>
                <a:gridCol w="1368334"/>
                <a:gridCol w="2023755"/>
                <a:gridCol w="1598306"/>
              </a:tblGrid>
              <a:tr h="48518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Semana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Total Venta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Total Pedidos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9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07-13 Diciembre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 8.835.460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335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9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14-20 Diciembre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 8.618.838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311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9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21-27 Diciembre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 5.892.875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204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9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28 Dic-03 Ene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 6.868.470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213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9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04 -10 Enero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 9.529.160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268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9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11-17 Enero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10.718.700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296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0311624"/>
              </p:ext>
            </p:extLst>
          </p:nvPr>
        </p:nvGraphicFramePr>
        <p:xfrm>
          <a:off x="6390372" y="1136591"/>
          <a:ext cx="450532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0682194"/>
              </p:ext>
            </p:extLst>
          </p:nvPr>
        </p:nvGraphicFramePr>
        <p:xfrm>
          <a:off x="6390371" y="3879791"/>
          <a:ext cx="450532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1664438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D5573C4-65E7-E64D-B251-6B8AE846B3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383" y="384312"/>
            <a:ext cx="1796305" cy="457260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16" name="Rectángulo 15">
            <a:extLst>
              <a:ext uri="{FF2B5EF4-FFF2-40B4-BE49-F238E27FC236}">
                <a16:creationId xmlns="" xmlns:a16="http://schemas.microsoft.com/office/drawing/2014/main" id="{BAB8478C-F992-6243-BCEF-28190DDF81D3}"/>
              </a:ext>
            </a:extLst>
          </p:cNvPr>
          <p:cNvSpPr/>
          <p:nvPr/>
        </p:nvSpPr>
        <p:spPr>
          <a:xfrm>
            <a:off x="4243705" y="384312"/>
            <a:ext cx="3122971" cy="4442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  <a:defRPr sz="4800">
                <a:solidFill>
                  <a:srgbClr val="E3AC33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es-ES" sz="3200" dirty="0">
                <a:solidFill>
                  <a:srgbClr val="001F5A"/>
                </a:solidFill>
              </a:rPr>
              <a:t>Detalle semanal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0" y="174729"/>
            <a:ext cx="2684247" cy="1252648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756796"/>
              </p:ext>
            </p:extLst>
          </p:nvPr>
        </p:nvGraphicFramePr>
        <p:xfrm>
          <a:off x="276677" y="2119993"/>
          <a:ext cx="5307693" cy="3056166"/>
        </p:xfrm>
        <a:graphic>
          <a:graphicData uri="http://schemas.openxmlformats.org/drawingml/2006/table">
            <a:tbl>
              <a:tblPr/>
              <a:tblGrid>
                <a:gridCol w="1455335"/>
                <a:gridCol w="2152429"/>
                <a:gridCol w="1699929"/>
              </a:tblGrid>
              <a:tr h="4561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Semana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Total Venta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Total Pedidos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33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07-13 Diciembre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    370.190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33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14-20 Diciembre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    372.150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33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21-27 Diciembre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      98.050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33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28 Dic-03 Ene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    405.810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33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04 -10 Enero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    477.110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33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11-17 Enero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4D3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    224.310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4D3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4D3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3724956"/>
              </p:ext>
            </p:extLst>
          </p:nvPr>
        </p:nvGraphicFramePr>
        <p:xfrm>
          <a:off x="6404210" y="1208314"/>
          <a:ext cx="450532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2176803"/>
              </p:ext>
            </p:extLst>
          </p:nvPr>
        </p:nvGraphicFramePr>
        <p:xfrm>
          <a:off x="6504672" y="3951514"/>
          <a:ext cx="450532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8392870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D5573C4-65E7-E64D-B251-6B8AE846B3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383" y="384312"/>
            <a:ext cx="1796305" cy="457260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16" name="Rectángulo 15">
            <a:extLst>
              <a:ext uri="{FF2B5EF4-FFF2-40B4-BE49-F238E27FC236}">
                <a16:creationId xmlns="" xmlns:a16="http://schemas.microsoft.com/office/drawing/2014/main" id="{BAB8478C-F992-6243-BCEF-28190DDF81D3}"/>
              </a:ext>
            </a:extLst>
          </p:cNvPr>
          <p:cNvSpPr/>
          <p:nvPr/>
        </p:nvSpPr>
        <p:spPr>
          <a:xfrm>
            <a:off x="4243705" y="384312"/>
            <a:ext cx="3122971" cy="4442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  <a:defRPr sz="4800">
                <a:solidFill>
                  <a:srgbClr val="E3AC33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es-ES" sz="3200" dirty="0">
                <a:solidFill>
                  <a:srgbClr val="001F5A"/>
                </a:solidFill>
              </a:rPr>
              <a:t>Detalle semanal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223"/>
            <a:ext cx="3421938" cy="3196316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809567"/>
              </p:ext>
            </p:extLst>
          </p:nvPr>
        </p:nvGraphicFramePr>
        <p:xfrm>
          <a:off x="341993" y="2088694"/>
          <a:ext cx="4883150" cy="3250748"/>
        </p:xfrm>
        <a:graphic>
          <a:graphicData uri="http://schemas.openxmlformats.org/drawingml/2006/table">
            <a:tbl>
              <a:tblPr/>
              <a:tblGrid>
                <a:gridCol w="1338928"/>
                <a:gridCol w="1980264"/>
                <a:gridCol w="1563958"/>
              </a:tblGrid>
              <a:tr h="48518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Semana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Total Venta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Total Pedidos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9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07-13 Diciembre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 1.382.170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9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14-20 Diciembre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 1.570.460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9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21-27 Diciembre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    849.460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9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28 Dic-03 Ene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    633.220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9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04 -10 Enero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 1.967.722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9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11-17 Enero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 1.263.445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9625468"/>
              </p:ext>
            </p:extLst>
          </p:nvPr>
        </p:nvGraphicFramePr>
        <p:xfrm>
          <a:off x="6095999" y="978493"/>
          <a:ext cx="450532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7125459"/>
              </p:ext>
            </p:extLst>
          </p:nvPr>
        </p:nvGraphicFramePr>
        <p:xfrm>
          <a:off x="6095999" y="3886692"/>
          <a:ext cx="450532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757255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D5573C4-65E7-E64D-B251-6B8AE846B3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383" y="384312"/>
            <a:ext cx="1796305" cy="457260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16" name="Rectángulo 15">
            <a:extLst>
              <a:ext uri="{FF2B5EF4-FFF2-40B4-BE49-F238E27FC236}">
                <a16:creationId xmlns="" xmlns:a16="http://schemas.microsoft.com/office/drawing/2014/main" id="{BAB8478C-F992-6243-BCEF-28190DDF81D3}"/>
              </a:ext>
            </a:extLst>
          </p:cNvPr>
          <p:cNvSpPr/>
          <p:nvPr/>
        </p:nvSpPr>
        <p:spPr>
          <a:xfrm>
            <a:off x="4243705" y="384312"/>
            <a:ext cx="3122971" cy="4442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  <a:defRPr sz="4800">
                <a:solidFill>
                  <a:srgbClr val="E3AC33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es-ES" sz="3200" dirty="0">
                <a:solidFill>
                  <a:srgbClr val="001F5A"/>
                </a:solidFill>
              </a:rPr>
              <a:t>Detalle semanal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1" y="41520"/>
            <a:ext cx="1574162" cy="1574162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645510"/>
              </p:ext>
            </p:extLst>
          </p:nvPr>
        </p:nvGraphicFramePr>
        <p:xfrm>
          <a:off x="293007" y="2007054"/>
          <a:ext cx="5405664" cy="3544660"/>
        </p:xfrm>
        <a:graphic>
          <a:graphicData uri="http://schemas.openxmlformats.org/drawingml/2006/table">
            <a:tbl>
              <a:tblPr/>
              <a:tblGrid>
                <a:gridCol w="1482198"/>
                <a:gridCol w="2192159"/>
                <a:gridCol w="1731307"/>
              </a:tblGrid>
              <a:tr h="52905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Semana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Total Venta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Total Pedidos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6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07-13 Diciembre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 2.804.550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130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6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14-20 Diciembre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 3.333.025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6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21-27 Diciembre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 1.728.840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6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28 Dic-03 Ene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 1.670.649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6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04 -10 Enero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 3.215.609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6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11-17 Enero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 4.608.453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133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8469998"/>
              </p:ext>
            </p:extLst>
          </p:nvPr>
        </p:nvGraphicFramePr>
        <p:xfrm>
          <a:off x="6602865" y="1036184"/>
          <a:ext cx="450532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4925844"/>
              </p:ext>
            </p:extLst>
          </p:nvPr>
        </p:nvGraphicFramePr>
        <p:xfrm>
          <a:off x="6602864" y="3779384"/>
          <a:ext cx="450532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595695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D5573C4-65E7-E64D-B251-6B8AE846B3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383" y="384312"/>
            <a:ext cx="1796305" cy="457260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16" name="Rectángulo 15">
            <a:extLst>
              <a:ext uri="{FF2B5EF4-FFF2-40B4-BE49-F238E27FC236}">
                <a16:creationId xmlns="" xmlns:a16="http://schemas.microsoft.com/office/drawing/2014/main" id="{BAB8478C-F992-6243-BCEF-28190DDF81D3}"/>
              </a:ext>
            </a:extLst>
          </p:cNvPr>
          <p:cNvSpPr/>
          <p:nvPr/>
        </p:nvSpPr>
        <p:spPr>
          <a:xfrm>
            <a:off x="4243705" y="384312"/>
            <a:ext cx="3122971" cy="4442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  <a:defRPr sz="4800">
                <a:solidFill>
                  <a:srgbClr val="E3AC33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es-ES" sz="3200" dirty="0">
                <a:solidFill>
                  <a:srgbClr val="001F5A"/>
                </a:solidFill>
              </a:rPr>
              <a:t>Detalle semanal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1" y="160902"/>
            <a:ext cx="2584669" cy="1120968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704042"/>
              </p:ext>
            </p:extLst>
          </p:nvPr>
        </p:nvGraphicFramePr>
        <p:xfrm>
          <a:off x="182621" y="1876425"/>
          <a:ext cx="6005908" cy="3756930"/>
        </p:xfrm>
        <a:graphic>
          <a:graphicData uri="http://schemas.openxmlformats.org/drawingml/2006/table">
            <a:tbl>
              <a:tblPr/>
              <a:tblGrid>
                <a:gridCol w="1646781"/>
                <a:gridCol w="2435576"/>
                <a:gridCol w="1923551"/>
              </a:tblGrid>
              <a:tr h="56073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Semana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Total Venta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Total Pedidos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69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07-13 Diciembre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 1.468.365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69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14-20 Diciembre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 2.884.335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69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21-27 Diciembre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 2.243.145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69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28 Dic-03 Ene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 1.351.430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69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04 -10 Enero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 2.560.140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69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11-17 Enero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 2.470.570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3752732"/>
              </p:ext>
            </p:extLst>
          </p:nvPr>
        </p:nvGraphicFramePr>
        <p:xfrm>
          <a:off x="6717166" y="1126671"/>
          <a:ext cx="450532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595226"/>
              </p:ext>
            </p:extLst>
          </p:nvPr>
        </p:nvGraphicFramePr>
        <p:xfrm>
          <a:off x="6717165" y="3869871"/>
          <a:ext cx="450532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860455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D5573C4-65E7-E64D-B251-6B8AE846B3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383" y="384312"/>
            <a:ext cx="1796305" cy="457260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16" name="Rectángulo 15">
            <a:extLst>
              <a:ext uri="{FF2B5EF4-FFF2-40B4-BE49-F238E27FC236}">
                <a16:creationId xmlns="" xmlns:a16="http://schemas.microsoft.com/office/drawing/2014/main" id="{BAB8478C-F992-6243-BCEF-28190DDF81D3}"/>
              </a:ext>
            </a:extLst>
          </p:cNvPr>
          <p:cNvSpPr/>
          <p:nvPr/>
        </p:nvSpPr>
        <p:spPr>
          <a:xfrm>
            <a:off x="4243705" y="384312"/>
            <a:ext cx="2645276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  <a:defRPr sz="4800">
                <a:solidFill>
                  <a:srgbClr val="E3AC33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es-ES" sz="3200" dirty="0">
                <a:solidFill>
                  <a:srgbClr val="001F5A"/>
                </a:solidFill>
              </a:rPr>
              <a:t>Detalle Venta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9" y="111095"/>
            <a:ext cx="2604198" cy="1015565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BAB8478C-F992-6243-BCEF-28190DDF81D3}"/>
              </a:ext>
            </a:extLst>
          </p:cNvPr>
          <p:cNvSpPr/>
          <p:nvPr/>
        </p:nvSpPr>
        <p:spPr>
          <a:xfrm>
            <a:off x="516784" y="1813960"/>
            <a:ext cx="1107996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  <a:defRPr sz="4800">
                <a:solidFill>
                  <a:srgbClr val="E3AC33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es-ES" sz="1600" dirty="0">
                <a:solidFill>
                  <a:schemeClr val="tx1"/>
                </a:solidFill>
                <a:latin typeface="Arial" panose="020B0604020202020204" pitchFamily="34" charset="0"/>
              </a:rPr>
              <a:t>Facturado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="" xmlns:a16="http://schemas.microsoft.com/office/drawing/2014/main" id="{BAB8478C-F992-6243-BCEF-28190DDF81D3}"/>
              </a:ext>
            </a:extLst>
          </p:cNvPr>
          <p:cNvSpPr/>
          <p:nvPr/>
        </p:nvSpPr>
        <p:spPr>
          <a:xfrm>
            <a:off x="516784" y="4179720"/>
            <a:ext cx="2167581" cy="2682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  <a:defRPr sz="4800">
                <a:solidFill>
                  <a:srgbClr val="E3AC33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es-ES" sz="1600" dirty="0">
                <a:solidFill>
                  <a:schemeClr val="tx1"/>
                </a:solidFill>
                <a:latin typeface="Arial" panose="020B0604020202020204" pitchFamily="34" charset="0"/>
              </a:rPr>
              <a:t>Pendiente facturación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8750488"/>
              </p:ext>
            </p:extLst>
          </p:nvPr>
        </p:nvGraphicFramePr>
        <p:xfrm>
          <a:off x="516784" y="2297381"/>
          <a:ext cx="5590102" cy="1575498"/>
        </p:xfrm>
        <a:graphic>
          <a:graphicData uri="http://schemas.openxmlformats.org/drawingml/2006/table">
            <a:tbl>
              <a:tblPr/>
              <a:tblGrid>
                <a:gridCol w="1905198"/>
                <a:gridCol w="2133365"/>
                <a:gridCol w="1551539"/>
              </a:tblGrid>
              <a:tr h="262583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Mes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Suma de Valor Bruto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Cantidades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583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Septiembre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                          16.674.921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691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583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Octubre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                          13.452.249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1039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583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Noviembre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                          23.466.317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1878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583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21-27 Diciembre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                            1.442.488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128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583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28 Dic 03 Enero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                                 15.743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2220328"/>
              </p:ext>
            </p:extLst>
          </p:nvPr>
        </p:nvGraphicFramePr>
        <p:xfrm>
          <a:off x="6564086" y="1588294"/>
          <a:ext cx="5404757" cy="4224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429446"/>
              </p:ext>
            </p:extLst>
          </p:nvPr>
        </p:nvGraphicFramePr>
        <p:xfrm>
          <a:off x="516784" y="4829369"/>
          <a:ext cx="5851359" cy="755002"/>
        </p:xfrm>
        <a:graphic>
          <a:graphicData uri="http://schemas.openxmlformats.org/drawingml/2006/table">
            <a:tbl>
              <a:tblPr/>
              <a:tblGrid>
                <a:gridCol w="1665455"/>
                <a:gridCol w="1410047"/>
                <a:gridCol w="1583871"/>
                <a:gridCol w="1191986"/>
              </a:tblGrid>
              <a:tr h="387181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Estado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Ingresos Bruto</a:t>
                      </a:r>
                      <a:endParaRPr lang="es-C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Neto -25%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Unidades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367821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Pendiente Facturar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</a:t>
                      </a:r>
                      <a:r>
                        <a:rPr lang="es-CL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$ 6.074.222 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</a:t>
                      </a:r>
                      <a:r>
                        <a:rPr lang="es-CL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$ 4.555.666 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CL" sz="11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422                                </a:t>
                      </a:r>
                      <a:endParaRPr lang="es-CL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80974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D5573C4-65E7-E64D-B251-6B8AE846B3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383" y="384312"/>
            <a:ext cx="1796305" cy="457260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00" y="109464"/>
            <a:ext cx="2358640" cy="1066331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BAB8478C-F992-6243-BCEF-28190DDF81D3}"/>
              </a:ext>
            </a:extLst>
          </p:cNvPr>
          <p:cNvSpPr/>
          <p:nvPr/>
        </p:nvSpPr>
        <p:spPr>
          <a:xfrm>
            <a:off x="4243705" y="384312"/>
            <a:ext cx="2645276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  <a:defRPr sz="4800">
                <a:solidFill>
                  <a:srgbClr val="E3AC33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es-ES" sz="3200" dirty="0">
                <a:solidFill>
                  <a:srgbClr val="001F5A"/>
                </a:solidFill>
              </a:rPr>
              <a:t>Detalle Venta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BAB8478C-F992-6243-BCEF-28190DDF81D3}"/>
              </a:ext>
            </a:extLst>
          </p:cNvPr>
          <p:cNvSpPr/>
          <p:nvPr/>
        </p:nvSpPr>
        <p:spPr>
          <a:xfrm>
            <a:off x="513647" y="1566364"/>
            <a:ext cx="1107996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  <a:defRPr sz="4800">
                <a:solidFill>
                  <a:srgbClr val="E3AC33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es-ES" sz="1600" dirty="0">
                <a:solidFill>
                  <a:schemeClr val="tx1"/>
                </a:solidFill>
                <a:latin typeface="Arial" panose="020B0604020202020204" pitchFamily="34" charset="0"/>
              </a:rPr>
              <a:t>Facturado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="" xmlns:a16="http://schemas.microsoft.com/office/drawing/2014/main" id="{BAB8478C-F992-6243-BCEF-28190DDF81D3}"/>
              </a:ext>
            </a:extLst>
          </p:cNvPr>
          <p:cNvSpPr/>
          <p:nvPr/>
        </p:nvSpPr>
        <p:spPr>
          <a:xfrm>
            <a:off x="516784" y="4239541"/>
            <a:ext cx="2167581" cy="2682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  <a:defRPr sz="4800">
                <a:solidFill>
                  <a:srgbClr val="E3AC33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es-ES" sz="1600" dirty="0">
                <a:solidFill>
                  <a:schemeClr val="tx1"/>
                </a:solidFill>
                <a:latin typeface="Arial" panose="020B0604020202020204" pitchFamily="34" charset="0"/>
              </a:rPr>
              <a:t>Pendiente facturación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121726"/>
              </p:ext>
            </p:extLst>
          </p:nvPr>
        </p:nvGraphicFramePr>
        <p:xfrm>
          <a:off x="513647" y="2221621"/>
          <a:ext cx="4613524" cy="1663482"/>
        </p:xfrm>
        <a:graphic>
          <a:graphicData uri="http://schemas.openxmlformats.org/drawingml/2006/table">
            <a:tbl>
              <a:tblPr/>
              <a:tblGrid>
                <a:gridCol w="1598058"/>
                <a:gridCol w="1598058"/>
                <a:gridCol w="1417408"/>
              </a:tblGrid>
              <a:tr h="277247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Mes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Suma de Valor Bruto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Cantidades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247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Agosto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                  13.166.189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482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247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Septiembre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                 17.199.824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591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247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Octubre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                  16.179.263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563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247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Noviembre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                  12.880.321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effectLst/>
                          <a:latin typeface="Arial" panose="020B0604020202020204" pitchFamily="34" charset="0"/>
                        </a:rPr>
                        <a:t>391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247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28 Dic 03 Enero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                    2.422.861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3059019"/>
              </p:ext>
            </p:extLst>
          </p:nvPr>
        </p:nvGraphicFramePr>
        <p:xfrm>
          <a:off x="5731329" y="1831052"/>
          <a:ext cx="5600700" cy="4292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432776"/>
              </p:ext>
            </p:extLst>
          </p:nvPr>
        </p:nvGraphicFramePr>
        <p:xfrm>
          <a:off x="513647" y="4862258"/>
          <a:ext cx="4989081" cy="591485"/>
        </p:xfrm>
        <a:graphic>
          <a:graphicData uri="http://schemas.openxmlformats.org/drawingml/2006/table">
            <a:tbl>
              <a:tblPr/>
              <a:tblGrid>
                <a:gridCol w="1420028"/>
                <a:gridCol w="1032747"/>
                <a:gridCol w="1268153"/>
                <a:gridCol w="1268153"/>
              </a:tblGrid>
              <a:tr h="303326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Estado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Ingresos Bruto</a:t>
                      </a:r>
                      <a:endParaRPr lang="es-C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Unidades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288159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Arial" panose="020B0604020202020204" pitchFamily="34" charset="0"/>
                        </a:rPr>
                        <a:t>Pendiente Facturar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</a:t>
                      </a:r>
                      <a:r>
                        <a:rPr lang="es-CL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$ 1.059.052 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es-CL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 </a:t>
                      </a: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889.960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45</a:t>
                      </a:r>
                      <a:endParaRPr lang="es-CL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48137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oleta rojo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D7D31"/>
      </a:accent1>
      <a:accent2>
        <a:srgbClr val="FFC000"/>
      </a:accent2>
      <a:accent3>
        <a:srgbClr val="85461B"/>
      </a:accent3>
      <a:accent4>
        <a:srgbClr val="8F6C00"/>
      </a:accent4>
      <a:accent5>
        <a:srgbClr val="663615"/>
      </a:accent5>
      <a:accent6>
        <a:srgbClr val="6E5300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36391</TotalTime>
  <Words>440</Words>
  <Application>Microsoft Office PowerPoint</Application>
  <PresentationFormat>Panorámica</PresentationFormat>
  <Paragraphs>218</Paragraphs>
  <Slides>9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Calibri</vt:lpstr>
      <vt:lpstr>Helvetica</vt:lpstr>
      <vt:lpstr>Montserrat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Carolina Adriazola</dc:creator>
  <cp:lastModifiedBy>Scarlet Garces</cp:lastModifiedBy>
  <cp:revision>563</cp:revision>
  <cp:lastPrinted>2020-01-21T19:42:06Z</cp:lastPrinted>
  <dcterms:modified xsi:type="dcterms:W3CDTF">2021-01-20T19:05:40Z</dcterms:modified>
</cp:coreProperties>
</file>